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60" r:id="rId4"/>
    <p:sldId id="259" r:id="rId5"/>
    <p:sldId id="256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2129" y="5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aron Babcock" userId="6a6c56e7a72cd1d9" providerId="LiveId" clId="{7AC50C39-980F-4E84-AF46-0A2ADD7FFB2F}"/>
    <pc:docChg chg="custSel modSld">
      <pc:chgData name="Aaron Babcock" userId="6a6c56e7a72cd1d9" providerId="LiveId" clId="{7AC50C39-980F-4E84-AF46-0A2ADD7FFB2F}" dt="2026-05-12T12:37:42.597" v="8" actId="14100"/>
      <pc:docMkLst>
        <pc:docMk/>
      </pc:docMkLst>
      <pc:sldChg chg="addSp delSp modSp mod">
        <pc:chgData name="Aaron Babcock" userId="6a6c56e7a72cd1d9" providerId="LiveId" clId="{7AC50C39-980F-4E84-AF46-0A2ADD7FFB2F}" dt="2026-05-12T12:37:42.597" v="8" actId="14100"/>
        <pc:sldMkLst>
          <pc:docMk/>
          <pc:sldMk cId="0" sldId="256"/>
        </pc:sldMkLst>
        <pc:picChg chg="add mod">
          <ac:chgData name="Aaron Babcock" userId="6a6c56e7a72cd1d9" providerId="LiveId" clId="{7AC50C39-980F-4E84-AF46-0A2ADD7FFB2F}" dt="2026-05-12T12:37:42.597" v="8" actId="14100"/>
          <ac:picMkLst>
            <pc:docMk/>
            <pc:sldMk cId="0" sldId="256"/>
            <ac:picMk id="9" creationId="{C0603010-92BF-0EE8-5982-3F9C7259F5FF}"/>
          </ac:picMkLst>
        </pc:picChg>
        <pc:picChg chg="del">
          <ac:chgData name="Aaron Babcock" userId="6a6c56e7a72cd1d9" providerId="LiveId" clId="{7AC50C39-980F-4E84-AF46-0A2ADD7FFB2F}" dt="2026-05-12T12:35:39.342" v="0" actId="478"/>
          <ac:picMkLst>
            <pc:docMk/>
            <pc:sldMk cId="0" sldId="256"/>
            <ac:picMk id="48" creationId="{EBB1DEC6-00ED-6BC7-AA35-B8072EBDC1F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5/12/2026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40080"/>
          </a:xfrm>
          <a:prstGeom prst="rect">
            <a:avLst/>
          </a:prstGeom>
          <a:solidFill>
            <a:srgbClr val="215C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20040" y="73152"/>
            <a:ext cx="9875520" cy="2926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>
                <a:solidFill>
                  <a:srgbClr val="FFFFFF"/>
                </a:solidFill>
                <a:latin typeface="Aptos"/>
              </a:rPr>
              <a:t>Rock Creek &amp; Boulder Creek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328" y="356616"/>
            <a:ext cx="100584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50">
                <a:solidFill>
                  <a:srgbClr val="E6F0E8"/>
                </a:solidFill>
                <a:latin typeface="Aptos"/>
              </a:rPr>
              <a:t>Partner report with Grant Werschkull • Smith River Alliance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28816"/>
            <a:ext cx="12191695" cy="9144"/>
          </a:xfrm>
          <a:prstGeom prst="rect">
            <a:avLst/>
          </a:prstGeom>
          <a:solidFill>
            <a:srgbClr val="D6DC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20040" y="6556248"/>
            <a:ext cx="1124712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>
                <a:solidFill>
                  <a:srgbClr val="5F6368"/>
                </a:solidFill>
                <a:latin typeface="Aptos"/>
              </a:rPr>
              <a:t>Del Norte Fire Safe Council • Pre-Season Wildland Fire Meeting • May 2026</a:t>
            </a:r>
          </a:p>
        </p:txBody>
      </p:sp>
      <p:sp>
        <p:nvSpPr>
          <p:cNvPr id="8" name="Rectangle 7"/>
          <p:cNvSpPr/>
          <p:nvPr/>
        </p:nvSpPr>
        <p:spPr>
          <a:xfrm>
            <a:off x="380565" y="864108"/>
            <a:ext cx="7315200" cy="5440680"/>
          </a:xfrm>
          <a:prstGeom prst="rect">
            <a:avLst/>
          </a:prstGeom>
          <a:solidFill>
            <a:srgbClr val="FFFFFF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ounded Rectangle 9"/>
          <p:cNvSpPr/>
          <p:nvPr/>
        </p:nvSpPr>
        <p:spPr>
          <a:xfrm>
            <a:off x="7819209" y="923544"/>
            <a:ext cx="4069080" cy="5440680"/>
          </a:xfrm>
          <a:prstGeom prst="roundRect">
            <a:avLst/>
          </a:prstGeom>
          <a:solidFill>
            <a:srgbClr val="F2F6F1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8065008" y="1024128"/>
            <a:ext cx="3566160" cy="274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900" b="1" dirty="0">
                <a:solidFill>
                  <a:srgbClr val="215C43"/>
                </a:solidFill>
                <a:latin typeface="Aptos"/>
              </a:rPr>
              <a:t>Key takeaways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65008" y="1371600"/>
            <a:ext cx="352044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50" b="1" dirty="0">
                <a:solidFill>
                  <a:srgbClr val="2D3238"/>
                </a:solidFill>
                <a:latin typeface="Aptos"/>
              </a:rPr>
              <a:t>Private Parcel</a:t>
            </a:r>
            <a:r>
              <a:rPr sz="1250" b="1" dirty="0">
                <a:solidFill>
                  <a:srgbClr val="2D3238"/>
                </a:solidFill>
                <a:latin typeface="Aptos"/>
              </a:rPr>
              <a:t> </a:t>
            </a:r>
            <a:r>
              <a:rPr lang="en-US" sz="1250" b="1" dirty="0">
                <a:solidFill>
                  <a:srgbClr val="2D3238"/>
                </a:solidFill>
                <a:latin typeface="Aptos"/>
              </a:rPr>
              <a:t>I</a:t>
            </a:r>
            <a:r>
              <a:rPr sz="1250" b="1" dirty="0">
                <a:solidFill>
                  <a:srgbClr val="2D3238"/>
                </a:solidFill>
                <a:latin typeface="Aptos"/>
              </a:rPr>
              <a:t>gnition </a:t>
            </a:r>
            <a:r>
              <a:rPr lang="en-US" sz="1250" b="1" dirty="0">
                <a:solidFill>
                  <a:srgbClr val="2D3238"/>
                </a:solidFill>
                <a:latin typeface="Aptos"/>
              </a:rPr>
              <a:t>R</a:t>
            </a:r>
            <a:r>
              <a:rPr sz="1250" b="1" dirty="0">
                <a:solidFill>
                  <a:srgbClr val="2D3238"/>
                </a:solidFill>
                <a:latin typeface="Aptos"/>
              </a:rPr>
              <a:t>isk </a:t>
            </a:r>
            <a:r>
              <a:rPr lang="en-US" sz="1400" b="1" dirty="0">
                <a:solidFill>
                  <a:srgbClr val="2D3238"/>
                </a:solidFill>
                <a:latin typeface="Aptos"/>
              </a:rPr>
              <a:t>R</a:t>
            </a:r>
            <a:r>
              <a:rPr sz="1400" b="1" dirty="0">
                <a:solidFill>
                  <a:srgbClr val="2D3238"/>
                </a:solidFill>
                <a:latin typeface="Aptos"/>
              </a:rPr>
              <a:t>eduction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19613" y="1782936"/>
            <a:ext cx="1628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FF0000"/>
                </a:solidFill>
                <a:latin typeface="Aptos"/>
              </a:rPr>
              <a:t>Reduce </a:t>
            </a:r>
            <a:r>
              <a:rPr sz="1400" b="1" dirty="0">
                <a:solidFill>
                  <a:srgbClr val="FF0000"/>
                </a:solidFill>
                <a:latin typeface="Aptos"/>
              </a:rPr>
              <a:t>Critical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19615" y="2044710"/>
            <a:ext cx="162874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Aptos"/>
              </a:rPr>
              <a:t>Reduce </a:t>
            </a:r>
            <a:r>
              <a:rPr sz="1400" b="1" dirty="0">
                <a:solidFill>
                  <a:schemeClr val="accent6">
                    <a:lumMod val="75000"/>
                  </a:schemeClr>
                </a:solidFill>
                <a:latin typeface="Aptos"/>
              </a:rPr>
              <a:t>Elevated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19615" y="2306484"/>
            <a:ext cx="16287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dirty="0">
                <a:solidFill>
                  <a:srgbClr val="00B050"/>
                </a:solidFill>
                <a:latin typeface="Aptos"/>
              </a:rPr>
              <a:t>Increase Low</a:t>
            </a:r>
            <a:endParaRPr sz="1400" b="1" dirty="0">
              <a:solidFill>
                <a:srgbClr val="00B050"/>
              </a:solidFill>
              <a:latin typeface="Aptos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2EC9B56-2DC3-82F0-4FCD-8A0E91D28A73}"/>
              </a:ext>
            </a:extLst>
          </p:cNvPr>
          <p:cNvGrpSpPr/>
          <p:nvPr/>
        </p:nvGrpSpPr>
        <p:grpSpPr>
          <a:xfrm>
            <a:off x="10281992" y="1778631"/>
            <a:ext cx="1241043" cy="698064"/>
            <a:chOff x="9856943" y="1782936"/>
            <a:chExt cx="1954492" cy="698064"/>
          </a:xfrm>
        </p:grpSpPr>
        <p:sp>
          <p:nvSpPr>
            <p:cNvPr id="14" name="TextBox 13"/>
            <p:cNvSpPr txBox="1"/>
            <p:nvPr/>
          </p:nvSpPr>
          <p:spPr>
            <a:xfrm>
              <a:off x="9856943" y="1782936"/>
              <a:ext cx="1954492" cy="174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500" b="1" dirty="0">
                  <a:solidFill>
                    <a:srgbClr val="347956"/>
                  </a:solidFill>
                  <a:latin typeface="Aptos"/>
                </a:rPr>
                <a:t>35 → 2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856943" y="2044710"/>
              <a:ext cx="1954492" cy="174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500" b="1" dirty="0">
                  <a:solidFill>
                    <a:srgbClr val="347956"/>
                  </a:solidFill>
                  <a:latin typeface="Aptos"/>
                </a:rPr>
                <a:t>34 → 12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856943" y="2306484"/>
              <a:ext cx="1954492" cy="174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500" b="1" dirty="0">
                  <a:solidFill>
                    <a:srgbClr val="347956"/>
                  </a:solidFill>
                  <a:latin typeface="Aptos"/>
                </a:rPr>
                <a:t>11 → 66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8065008" y="2722735"/>
            <a:ext cx="3520440" cy="9144"/>
          </a:xfrm>
          <a:prstGeom prst="rect">
            <a:avLst/>
          </a:prstGeom>
          <a:solidFill>
            <a:srgbClr val="ADBE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0" name="Rectangle 19"/>
          <p:cNvSpPr/>
          <p:nvPr/>
        </p:nvSpPr>
        <p:spPr>
          <a:xfrm>
            <a:off x="8066097" y="4476841"/>
            <a:ext cx="3520440" cy="9144"/>
          </a:xfrm>
          <a:prstGeom prst="rect">
            <a:avLst/>
          </a:prstGeom>
          <a:solidFill>
            <a:srgbClr val="ADBEB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4" name="TextBox 23"/>
          <p:cNvSpPr txBox="1"/>
          <p:nvPr/>
        </p:nvSpPr>
        <p:spPr>
          <a:xfrm>
            <a:off x="8042148" y="4590288"/>
            <a:ext cx="3520440" cy="1507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  <a:defRPr sz="1250">
                <a:solidFill>
                  <a:srgbClr val="2D3238"/>
                </a:solidFill>
                <a:latin typeface="Aptos"/>
              </a:defRPr>
            </a:pPr>
            <a:r>
              <a:rPr dirty="0"/>
              <a:t>• In-community fuels work and open-space treatments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250">
                <a:solidFill>
                  <a:srgbClr val="2D3238"/>
                </a:solidFill>
                <a:latin typeface="Aptos"/>
              </a:defRPr>
            </a:pPr>
            <a:r>
              <a:rPr dirty="0"/>
              <a:t>• Water line protection integrated into the project footprint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250">
                <a:solidFill>
                  <a:srgbClr val="2D3238"/>
                </a:solidFill>
                <a:latin typeface="Aptos"/>
              </a:defRPr>
            </a:pPr>
            <a:r>
              <a:rPr dirty="0"/>
              <a:t>• Strong collaboration among SRA, NRCS,</a:t>
            </a:r>
            <a:r>
              <a:rPr lang="en-US" dirty="0"/>
              <a:t> </a:t>
            </a:r>
            <a:r>
              <a:rPr lang="en-US" dirty="0" err="1"/>
              <a:t>Lomakatsi</a:t>
            </a:r>
            <a:r>
              <a:rPr lang="en-US" dirty="0"/>
              <a:t>, USFS, CALFIRE,</a:t>
            </a:r>
            <a:r>
              <a:rPr dirty="0"/>
              <a:t> and DNFSC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390209AD-D8E4-4BC2-126A-C973D8972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638" y="873676"/>
            <a:ext cx="4214433" cy="545397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DF4F93DC-9A7F-72D3-ED57-9E9B130CC857}"/>
              </a:ext>
            </a:extLst>
          </p:cNvPr>
          <p:cNvGrpSpPr/>
          <p:nvPr/>
        </p:nvGrpSpPr>
        <p:grpSpPr>
          <a:xfrm>
            <a:off x="8042148" y="2874190"/>
            <a:ext cx="4069080" cy="1432634"/>
            <a:chOff x="8042148" y="2818213"/>
            <a:chExt cx="4069080" cy="143263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8903BA9-D033-2412-C0B8-7F7415E3F677}"/>
                </a:ext>
              </a:extLst>
            </p:cNvPr>
            <p:cNvGrpSpPr/>
            <p:nvPr/>
          </p:nvGrpSpPr>
          <p:grpSpPr>
            <a:xfrm>
              <a:off x="8042148" y="2818213"/>
              <a:ext cx="4069080" cy="689629"/>
              <a:chOff x="8065008" y="2779384"/>
              <a:chExt cx="4069080" cy="68962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8065008" y="2779384"/>
                <a:ext cx="34747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rgbClr val="2D3238"/>
                    </a:solidFill>
                    <a:latin typeface="Aptos"/>
                  </a:rPr>
                  <a:t>Fuel Reduction</a:t>
                </a:r>
                <a:endParaRPr sz="1400" b="1" dirty="0">
                  <a:solidFill>
                    <a:srgbClr val="2D3238"/>
                  </a:solidFill>
                  <a:latin typeface="Aptos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338296" y="3068903"/>
                <a:ext cx="179579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000" b="1" dirty="0">
                    <a:solidFill>
                      <a:schemeClr val="tx2"/>
                    </a:solidFill>
                    <a:latin typeface="Aptos"/>
                  </a:rPr>
                  <a:t>33  homes</a:t>
                </a:r>
                <a:endParaRPr sz="2000" b="1" dirty="0">
                  <a:solidFill>
                    <a:schemeClr val="tx2"/>
                  </a:solidFill>
                  <a:latin typeface="Aptos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8183878" y="3130943"/>
                <a:ext cx="2154417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tx2"/>
                    </a:solidFill>
                    <a:latin typeface="Aptos"/>
                  </a:rPr>
                  <a:t>Defensible Space (17.4 acres)</a:t>
                </a:r>
                <a:endParaRPr sz="1200" b="0" dirty="0">
                  <a:solidFill>
                    <a:schemeClr val="tx2"/>
                  </a:solidFill>
                  <a:latin typeface="Aptos"/>
                </a:endParaRP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6D59D0C-1E1E-23BE-67EF-567936433264}"/>
                </a:ext>
              </a:extLst>
            </p:cNvPr>
            <p:cNvGrpSpPr/>
            <p:nvPr/>
          </p:nvGrpSpPr>
          <p:grpSpPr>
            <a:xfrm>
              <a:off x="8178872" y="3850737"/>
              <a:ext cx="3821757" cy="400110"/>
              <a:chOff x="8183879" y="2964168"/>
              <a:chExt cx="3821757" cy="400110"/>
            </a:xfrm>
          </p:grpSpPr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C43AB0F-5EE0-0C22-5A40-F808C93D5179}"/>
                  </a:ext>
                </a:extLst>
              </p:cNvPr>
              <p:cNvSpPr txBox="1"/>
              <p:nvPr/>
            </p:nvSpPr>
            <p:spPr>
              <a:xfrm>
                <a:off x="10320443" y="2964168"/>
                <a:ext cx="168519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000" b="1" dirty="0">
                    <a:solidFill>
                      <a:schemeClr val="accent6">
                        <a:lumMod val="75000"/>
                      </a:schemeClr>
                    </a:solidFill>
                    <a:latin typeface="Aptos"/>
                  </a:rPr>
                  <a:t>92.9</a:t>
                </a:r>
                <a:r>
                  <a:rPr sz="2000" b="1" dirty="0">
                    <a:solidFill>
                      <a:schemeClr val="accent6">
                        <a:lumMod val="75000"/>
                      </a:schemeClr>
                    </a:solidFill>
                    <a:latin typeface="Aptos"/>
                  </a:rPr>
                  <a:t> acres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D9B6A934-C4A3-D727-5D01-C1BDC59B0401}"/>
                  </a:ext>
                </a:extLst>
              </p:cNvPr>
              <p:cNvSpPr txBox="1"/>
              <p:nvPr/>
            </p:nvSpPr>
            <p:spPr>
              <a:xfrm>
                <a:off x="8183879" y="3023042"/>
                <a:ext cx="210312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accent6">
                        <a:lumMod val="75000"/>
                      </a:schemeClr>
                    </a:solidFill>
                    <a:latin typeface="Aptos"/>
                  </a:rPr>
                  <a:t>Prescribed</a:t>
                </a:r>
                <a:r>
                  <a:rPr lang="en-US" sz="1200" b="0" dirty="0">
                    <a:solidFill>
                      <a:schemeClr val="accent6">
                        <a:lumMod val="75000"/>
                      </a:schemeClr>
                    </a:solidFill>
                    <a:latin typeface="Aptos"/>
                  </a:rPr>
                  <a:t> Fire / Pile Burn</a:t>
                </a:r>
                <a:endParaRPr sz="1200" b="0" dirty="0">
                  <a:solidFill>
                    <a:schemeClr val="accent6">
                      <a:lumMod val="75000"/>
                    </a:schemeClr>
                  </a:solidFill>
                  <a:latin typeface="Aptos"/>
                </a:endParaRPr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34B7A31-E713-F251-F36F-CA3128EDA28E}"/>
                </a:ext>
              </a:extLst>
            </p:cNvPr>
            <p:cNvGrpSpPr/>
            <p:nvPr/>
          </p:nvGrpSpPr>
          <p:grpSpPr>
            <a:xfrm>
              <a:off x="8161455" y="3486303"/>
              <a:ext cx="3893820" cy="400110"/>
              <a:chOff x="8183879" y="2973475"/>
              <a:chExt cx="3893820" cy="400110"/>
            </a:xfrm>
          </p:grpSpPr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3116FB46-B26B-48A8-3067-13E1B4E9CEC2}"/>
                  </a:ext>
                </a:extLst>
              </p:cNvPr>
              <p:cNvSpPr txBox="1"/>
              <p:nvPr/>
            </p:nvSpPr>
            <p:spPr>
              <a:xfrm>
                <a:off x="10337860" y="2973475"/>
                <a:ext cx="1739839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2000" b="1" dirty="0">
                    <a:solidFill>
                      <a:srgbClr val="00B050"/>
                    </a:solidFill>
                    <a:latin typeface="Aptos"/>
                  </a:rPr>
                  <a:t>24.0</a:t>
                </a:r>
                <a:r>
                  <a:rPr sz="2000" b="1" dirty="0">
                    <a:solidFill>
                      <a:srgbClr val="00B050"/>
                    </a:solidFill>
                    <a:latin typeface="Aptos"/>
                  </a:rPr>
                  <a:t> acres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44E2397-5E56-07B4-837E-AE757C19E021}"/>
                  </a:ext>
                </a:extLst>
              </p:cNvPr>
              <p:cNvSpPr txBox="1"/>
              <p:nvPr/>
            </p:nvSpPr>
            <p:spPr>
              <a:xfrm>
                <a:off x="8183879" y="3025319"/>
                <a:ext cx="210312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b="0" dirty="0">
                    <a:solidFill>
                      <a:srgbClr val="00B050"/>
                    </a:solidFill>
                    <a:latin typeface="Aptos"/>
                  </a:rPr>
                  <a:t>Community Fuel Breaks</a:t>
                </a:r>
                <a:endParaRPr sz="1200" b="0" dirty="0">
                  <a:solidFill>
                    <a:srgbClr val="00B050"/>
                  </a:solidFill>
                  <a:latin typeface="Aptos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40080"/>
          </a:xfrm>
          <a:prstGeom prst="rect">
            <a:avLst/>
          </a:prstGeom>
          <a:solidFill>
            <a:srgbClr val="215C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20040" y="73152"/>
            <a:ext cx="9875520" cy="2926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>
                <a:solidFill>
                  <a:srgbClr val="FFFFFF"/>
                </a:solidFill>
                <a:latin typeface="Aptos"/>
              </a:rPr>
              <a:t>Gasquet Wildfire Resilience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328" y="405541"/>
            <a:ext cx="5707012" cy="2539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50" dirty="0">
                <a:solidFill>
                  <a:srgbClr val="E6F0E8"/>
                </a:solidFill>
                <a:latin typeface="Aptos"/>
              </a:rPr>
              <a:t>Current work underway along the Hwy 199 corridor</a:t>
            </a:r>
            <a:r>
              <a:rPr lang="en-US" sz="1050" dirty="0">
                <a:solidFill>
                  <a:srgbClr val="E6F0E8"/>
                </a:solidFill>
                <a:latin typeface="Aptos"/>
              </a:rPr>
              <a:t> under a Community Wildfire Defense Grant</a:t>
            </a:r>
            <a:endParaRPr sz="1050" dirty="0">
              <a:solidFill>
                <a:srgbClr val="E6F0E8"/>
              </a:solidFill>
              <a:latin typeface="Apto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28816"/>
            <a:ext cx="12191695" cy="9144"/>
          </a:xfrm>
          <a:prstGeom prst="rect">
            <a:avLst/>
          </a:prstGeom>
          <a:solidFill>
            <a:srgbClr val="D6DC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20040" y="6556248"/>
            <a:ext cx="1124712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>
                <a:solidFill>
                  <a:srgbClr val="5F6368"/>
                </a:solidFill>
                <a:latin typeface="Aptos"/>
              </a:rPr>
              <a:t>Del Norte Fire Safe Council • Pre-Season Wildland Fire Meeting • May 2026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040" y="868680"/>
            <a:ext cx="7988534" cy="5385816"/>
          </a:xfrm>
          <a:prstGeom prst="rect">
            <a:avLst/>
          </a:prstGeom>
          <a:solidFill>
            <a:srgbClr val="FFFFFF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ounded Rectangle 9"/>
          <p:cNvSpPr/>
          <p:nvPr/>
        </p:nvSpPr>
        <p:spPr>
          <a:xfrm>
            <a:off x="8627155" y="800100"/>
            <a:ext cx="3260044" cy="5509260"/>
          </a:xfrm>
          <a:prstGeom prst="roundRect">
            <a:avLst/>
          </a:prstGeom>
          <a:solidFill>
            <a:srgbClr val="F2F6F1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8150F12-DD1D-4F63-26C5-0852B087EE40}"/>
              </a:ext>
            </a:extLst>
          </p:cNvPr>
          <p:cNvGrpSpPr/>
          <p:nvPr/>
        </p:nvGrpSpPr>
        <p:grpSpPr>
          <a:xfrm>
            <a:off x="8776968" y="1446238"/>
            <a:ext cx="2819039" cy="666667"/>
            <a:chOff x="8156448" y="1353312"/>
            <a:chExt cx="3439559" cy="658368"/>
          </a:xfrm>
        </p:grpSpPr>
        <p:sp>
          <p:nvSpPr>
            <p:cNvPr id="12" name="Rounded Rectangle 11"/>
            <p:cNvSpPr/>
            <p:nvPr/>
          </p:nvSpPr>
          <p:spPr>
            <a:xfrm>
              <a:off x="8156448" y="1353312"/>
              <a:ext cx="3406140" cy="658368"/>
            </a:xfrm>
            <a:prstGeom prst="roundRect">
              <a:avLst/>
            </a:prstGeom>
            <a:solidFill>
              <a:srgbClr val="E8EFE8"/>
            </a:solidFill>
            <a:ln w="12700">
              <a:solidFill>
                <a:srgbClr val="D6DCD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C5688318-A11E-830F-9187-A816C12500BB}"/>
                </a:ext>
              </a:extLst>
            </p:cNvPr>
            <p:cNvGrpSpPr/>
            <p:nvPr/>
          </p:nvGrpSpPr>
          <p:grpSpPr>
            <a:xfrm>
              <a:off x="8339327" y="1481328"/>
              <a:ext cx="3256680" cy="429945"/>
              <a:chOff x="8339327" y="1481328"/>
              <a:chExt cx="3256680" cy="429945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8339327" y="1481328"/>
                <a:ext cx="2143616" cy="3647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b="1" dirty="0">
                    <a:solidFill>
                      <a:srgbClr val="215C43"/>
                    </a:solidFill>
                    <a:latin typeface="Aptos"/>
                  </a:rPr>
                  <a:t>10</a:t>
                </a:r>
                <a:r>
                  <a:rPr lang="en-US" b="1" dirty="0">
                    <a:solidFill>
                      <a:srgbClr val="215C43"/>
                    </a:solidFill>
                    <a:latin typeface="Aptos"/>
                  </a:rPr>
                  <a:t>9 H</a:t>
                </a:r>
                <a:r>
                  <a:rPr b="1" dirty="0">
                    <a:solidFill>
                      <a:srgbClr val="215C43"/>
                    </a:solidFill>
                    <a:latin typeface="Aptos"/>
                  </a:rPr>
                  <a:t>omes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890433" y="1526552"/>
                <a:ext cx="1705574" cy="3847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sz="950" b="1" dirty="0">
                    <a:solidFill>
                      <a:srgbClr val="2D3238"/>
                    </a:solidFill>
                    <a:latin typeface="Aptos"/>
                  </a:rPr>
                  <a:t>with defensible</a:t>
                </a:r>
                <a:r>
                  <a:rPr lang="en-US" sz="950" b="1" dirty="0">
                    <a:solidFill>
                      <a:srgbClr val="2D3238"/>
                    </a:solidFill>
                    <a:latin typeface="Aptos"/>
                  </a:rPr>
                  <a:t> </a:t>
                </a:r>
                <a:r>
                  <a:rPr sz="950" b="1" dirty="0">
                    <a:solidFill>
                      <a:srgbClr val="2D3238"/>
                    </a:solidFill>
                    <a:latin typeface="Aptos"/>
                  </a:rPr>
                  <a:t>space created or</a:t>
                </a:r>
                <a:r>
                  <a:rPr lang="en-US" sz="950" b="1" dirty="0">
                    <a:solidFill>
                      <a:srgbClr val="2D3238"/>
                    </a:solidFill>
                    <a:latin typeface="Aptos"/>
                  </a:rPr>
                  <a:t> </a:t>
                </a:r>
                <a:r>
                  <a:rPr sz="950" b="1" dirty="0">
                    <a:solidFill>
                      <a:srgbClr val="2D3238"/>
                    </a:solidFill>
                    <a:latin typeface="Aptos"/>
                  </a:rPr>
                  <a:t>improved</a:t>
                </a: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8830648" y="4037675"/>
            <a:ext cx="2935997" cy="17283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  <a:defRPr sz="1220">
                <a:solidFill>
                  <a:srgbClr val="2D3238"/>
                </a:solidFill>
                <a:latin typeface="Aptos"/>
              </a:defRPr>
            </a:pPr>
            <a:r>
              <a:rPr sz="1100" dirty="0"/>
              <a:t>• Defensible space, non-fire fuel reduction, and pile burn / prescribed fire work distributed through Gasquet</a:t>
            </a:r>
            <a:r>
              <a:rPr lang="en-US" sz="1100" dirty="0"/>
              <a:t> and surrounding private lands.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220">
                <a:solidFill>
                  <a:srgbClr val="2D3238"/>
                </a:solidFill>
                <a:latin typeface="Aptos"/>
              </a:defRPr>
            </a:pPr>
            <a:r>
              <a:rPr lang="en-US" sz="1100" dirty="0"/>
              <a:t>• Community-scale protection along a critical Hwy 199 corridor community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220">
                <a:solidFill>
                  <a:srgbClr val="2D3238"/>
                </a:solidFill>
                <a:latin typeface="Aptos"/>
              </a:defRPr>
            </a:pPr>
            <a:r>
              <a:rPr sz="1100" dirty="0"/>
              <a:t>• Current implementation connects directly to broader cross-boundary </a:t>
            </a:r>
            <a:r>
              <a:rPr sz="1200" dirty="0"/>
              <a:t>priorities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2B9DA99-86C0-5AF7-04BD-A6B24EA23808}"/>
              </a:ext>
            </a:extLst>
          </p:cNvPr>
          <p:cNvGrpSpPr/>
          <p:nvPr/>
        </p:nvGrpSpPr>
        <p:grpSpPr>
          <a:xfrm>
            <a:off x="8763137" y="2292932"/>
            <a:ext cx="3090535" cy="1370411"/>
            <a:chOff x="8022084" y="2818214"/>
            <a:chExt cx="3770818" cy="135335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A9E84AB9-A061-4AE5-72C8-EA7F625D5152}"/>
                </a:ext>
              </a:extLst>
            </p:cNvPr>
            <p:cNvGrpSpPr/>
            <p:nvPr/>
          </p:nvGrpSpPr>
          <p:grpSpPr>
            <a:xfrm>
              <a:off x="8022085" y="2818214"/>
              <a:ext cx="3770815" cy="633040"/>
              <a:chOff x="8044945" y="2779385"/>
              <a:chExt cx="3770815" cy="633040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91FE7E3A-5117-2BE3-59C6-32A92A2F55E2}"/>
                  </a:ext>
                </a:extLst>
              </p:cNvPr>
              <p:cNvSpPr txBox="1"/>
              <p:nvPr/>
            </p:nvSpPr>
            <p:spPr>
              <a:xfrm>
                <a:off x="8065007" y="2779385"/>
                <a:ext cx="347472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400" b="1" dirty="0">
                    <a:solidFill>
                      <a:srgbClr val="2D3238"/>
                    </a:solidFill>
                    <a:latin typeface="Aptos"/>
                  </a:rPr>
                  <a:t>Fuel Reduction within Gasquet</a:t>
                </a:r>
                <a:endParaRPr sz="1400" b="1" dirty="0">
                  <a:solidFill>
                    <a:srgbClr val="2D3238"/>
                  </a:solidFill>
                  <a:latin typeface="Aptos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FA2602C8-0E78-C5E6-96E0-561210B2A67B}"/>
                  </a:ext>
                </a:extLst>
              </p:cNvPr>
              <p:cNvSpPr txBox="1"/>
              <p:nvPr/>
            </p:nvSpPr>
            <p:spPr>
              <a:xfrm>
                <a:off x="10338135" y="3074279"/>
                <a:ext cx="1477625" cy="334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chemeClr val="tx2"/>
                    </a:solidFill>
                    <a:latin typeface="Aptos"/>
                  </a:rPr>
                  <a:t>45.8</a:t>
                </a:r>
                <a:r>
                  <a:rPr sz="1600" b="1" dirty="0">
                    <a:solidFill>
                      <a:schemeClr val="tx2"/>
                    </a:solidFill>
                    <a:latin typeface="Aptos"/>
                  </a:rPr>
                  <a:t> acres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A45950-8B9A-943A-39C7-D9F4473E63C2}"/>
                  </a:ext>
                </a:extLst>
              </p:cNvPr>
              <p:cNvSpPr txBox="1"/>
              <p:nvPr/>
            </p:nvSpPr>
            <p:spPr>
              <a:xfrm>
                <a:off x="8044945" y="3135426"/>
                <a:ext cx="2103120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tx2"/>
                    </a:solidFill>
                    <a:latin typeface="Aptos"/>
                  </a:rPr>
                  <a:t>Defensible Space</a:t>
                </a:r>
                <a:endParaRPr sz="1200" b="0" dirty="0">
                  <a:solidFill>
                    <a:schemeClr val="tx2"/>
                  </a:solidFill>
                  <a:latin typeface="Apto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5734837-E0B0-EB7B-FF7B-F1DFB1AF1354}"/>
                </a:ext>
              </a:extLst>
            </p:cNvPr>
            <p:cNvGrpSpPr/>
            <p:nvPr/>
          </p:nvGrpSpPr>
          <p:grpSpPr>
            <a:xfrm>
              <a:off x="8031278" y="3837226"/>
              <a:ext cx="3677249" cy="334340"/>
              <a:chOff x="8036285" y="2950657"/>
              <a:chExt cx="3677249" cy="33434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2621A94-DFC8-E779-4C1D-BA8F9668CB62}"/>
                  </a:ext>
                </a:extLst>
              </p:cNvPr>
              <p:cNvSpPr txBox="1"/>
              <p:nvPr/>
            </p:nvSpPr>
            <p:spPr>
              <a:xfrm>
                <a:off x="10320718" y="2950657"/>
                <a:ext cx="1392816" cy="334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chemeClr val="accent6">
                        <a:lumMod val="75000"/>
                      </a:schemeClr>
                    </a:solidFill>
                    <a:latin typeface="Aptos"/>
                  </a:rPr>
                  <a:t>32.4</a:t>
                </a:r>
                <a:r>
                  <a:rPr sz="1600" b="1" dirty="0">
                    <a:solidFill>
                      <a:schemeClr val="accent6">
                        <a:lumMod val="75000"/>
                      </a:schemeClr>
                    </a:solidFill>
                    <a:latin typeface="Aptos"/>
                  </a:rPr>
                  <a:t> acres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D662E58-52AE-2CF0-8380-9E36D888FA46}"/>
                  </a:ext>
                </a:extLst>
              </p:cNvPr>
              <p:cNvSpPr txBox="1"/>
              <p:nvPr/>
            </p:nvSpPr>
            <p:spPr>
              <a:xfrm>
                <a:off x="8036285" y="2988349"/>
                <a:ext cx="245293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dirty="0">
                    <a:solidFill>
                      <a:schemeClr val="accent6">
                        <a:lumMod val="75000"/>
                      </a:schemeClr>
                    </a:solidFill>
                    <a:latin typeface="Aptos"/>
                  </a:rPr>
                  <a:t>Prescribed</a:t>
                </a:r>
                <a:r>
                  <a:rPr lang="en-US" sz="1200" b="0" dirty="0">
                    <a:solidFill>
                      <a:schemeClr val="accent6">
                        <a:lumMod val="75000"/>
                      </a:schemeClr>
                    </a:solidFill>
                    <a:latin typeface="Aptos"/>
                  </a:rPr>
                  <a:t> Fire / Pile Burn</a:t>
                </a:r>
                <a:endParaRPr sz="1200" b="0" dirty="0">
                  <a:solidFill>
                    <a:schemeClr val="accent6">
                      <a:lumMod val="75000"/>
                    </a:schemeClr>
                  </a:solidFill>
                  <a:latin typeface="Aptos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163B216-7D69-80B3-5DBC-BD7CBB5EA798}"/>
                </a:ext>
              </a:extLst>
            </p:cNvPr>
            <p:cNvGrpSpPr/>
            <p:nvPr/>
          </p:nvGrpSpPr>
          <p:grpSpPr>
            <a:xfrm>
              <a:off x="8022084" y="3491650"/>
              <a:ext cx="3770818" cy="334340"/>
              <a:chOff x="8044508" y="2978822"/>
              <a:chExt cx="3770818" cy="334340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5B72699-3AD7-691B-790A-9DC3B32B87C3}"/>
                  </a:ext>
                </a:extLst>
              </p:cNvPr>
              <p:cNvSpPr txBox="1"/>
              <p:nvPr/>
            </p:nvSpPr>
            <p:spPr>
              <a:xfrm>
                <a:off x="10338135" y="2978822"/>
                <a:ext cx="1477191" cy="3343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rgbClr val="00B050"/>
                    </a:solidFill>
                    <a:latin typeface="Aptos"/>
                  </a:rPr>
                  <a:t>60.4</a:t>
                </a:r>
                <a:r>
                  <a:rPr sz="1600" b="1" dirty="0">
                    <a:solidFill>
                      <a:srgbClr val="00B050"/>
                    </a:solidFill>
                    <a:latin typeface="Aptos"/>
                  </a:rPr>
                  <a:t> acres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7994F06-90E6-BF99-4B74-92C8694B665A}"/>
                  </a:ext>
                </a:extLst>
              </p:cNvPr>
              <p:cNvSpPr txBox="1"/>
              <p:nvPr/>
            </p:nvSpPr>
            <p:spPr>
              <a:xfrm>
                <a:off x="8044508" y="3002484"/>
                <a:ext cx="220400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200" b="0" dirty="0">
                    <a:solidFill>
                      <a:srgbClr val="00B050"/>
                    </a:solidFill>
                    <a:latin typeface="Aptos"/>
                  </a:rPr>
                  <a:t>Community Fuel Breaks</a:t>
                </a:r>
                <a:endParaRPr sz="1200" b="0" dirty="0">
                  <a:solidFill>
                    <a:srgbClr val="00B050"/>
                  </a:solidFill>
                  <a:latin typeface="Aptos"/>
                </a:endParaRPr>
              </a:p>
            </p:txBody>
          </p:sp>
        </p:grp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471543C4-06B7-767D-7704-00F325477190}"/>
              </a:ext>
            </a:extLst>
          </p:cNvPr>
          <p:cNvSpPr txBox="1"/>
          <p:nvPr/>
        </p:nvSpPr>
        <p:spPr>
          <a:xfrm>
            <a:off x="8822230" y="996935"/>
            <a:ext cx="2922801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900" b="1" dirty="0">
                <a:solidFill>
                  <a:srgbClr val="215C43"/>
                </a:solidFill>
                <a:latin typeface="Aptos"/>
              </a:rPr>
              <a:t>Key takeaways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A4FB2D-DCDA-6901-0C21-575A1F2AF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8" y="1135380"/>
            <a:ext cx="7983825" cy="48539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40080"/>
          </a:xfrm>
          <a:prstGeom prst="rect">
            <a:avLst/>
          </a:prstGeom>
          <a:solidFill>
            <a:srgbClr val="215C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20040" y="73152"/>
            <a:ext cx="9875520" cy="2926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>
                <a:solidFill>
                  <a:srgbClr val="FFFFFF"/>
                </a:solidFill>
                <a:latin typeface="Aptos"/>
              </a:rPr>
              <a:t>2026 Priorities &amp; What’s Next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328" y="404949"/>
            <a:ext cx="100584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50" dirty="0">
                <a:solidFill>
                  <a:srgbClr val="E6F0E8"/>
                </a:solidFill>
                <a:latin typeface="Aptos"/>
              </a:rPr>
              <a:t>Where we are pushing implementation next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28816"/>
            <a:ext cx="12191695" cy="9144"/>
          </a:xfrm>
          <a:prstGeom prst="rect">
            <a:avLst/>
          </a:prstGeom>
          <a:solidFill>
            <a:srgbClr val="D6DC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20040" y="6556248"/>
            <a:ext cx="1124712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>
                <a:solidFill>
                  <a:srgbClr val="5F6368"/>
                </a:solidFill>
                <a:latin typeface="Aptos"/>
              </a:rPr>
              <a:t>Del Norte Fire Safe Council • Pre-Season Wildland Fire Meeting • May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0040" y="745454"/>
            <a:ext cx="530352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150" b="1" dirty="0">
                <a:solidFill>
                  <a:srgbClr val="5F6368"/>
                </a:solidFill>
                <a:latin typeface="Aptos"/>
              </a:rPr>
              <a:t>Near-term Gasquet/Low Divide</a:t>
            </a:r>
            <a:r>
              <a:rPr sz="1150" b="1" dirty="0">
                <a:solidFill>
                  <a:srgbClr val="5F6368"/>
                </a:solidFill>
                <a:latin typeface="Aptos"/>
              </a:rPr>
              <a:t> </a:t>
            </a:r>
            <a:r>
              <a:rPr lang="en-US" sz="1150" b="1" dirty="0">
                <a:solidFill>
                  <a:srgbClr val="5F6368"/>
                </a:solidFill>
                <a:latin typeface="Aptos"/>
              </a:rPr>
              <a:t>Communi</a:t>
            </a:r>
            <a:r>
              <a:rPr sz="1150" b="1" dirty="0">
                <a:solidFill>
                  <a:srgbClr val="5F6368"/>
                </a:solidFill>
                <a:latin typeface="Aptos"/>
              </a:rPr>
              <a:t>ty Wildfire Resilience Project</a:t>
            </a:r>
            <a:r>
              <a:rPr lang="en-US" sz="1150" b="1" dirty="0">
                <a:solidFill>
                  <a:srgbClr val="5F6368"/>
                </a:solidFill>
                <a:latin typeface="Aptos"/>
              </a:rPr>
              <a:t> Plans</a:t>
            </a:r>
            <a:endParaRPr sz="1150" b="1" dirty="0">
              <a:solidFill>
                <a:srgbClr val="5F6368"/>
              </a:solidFill>
              <a:latin typeface="Apto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480" y="1024128"/>
            <a:ext cx="5623560" cy="3017520"/>
          </a:xfrm>
          <a:prstGeom prst="rect">
            <a:avLst/>
          </a:prstGeom>
          <a:solidFill>
            <a:srgbClr val="FFFFFF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6053328" y="754380"/>
            <a:ext cx="521208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50" b="1" dirty="0" err="1">
                <a:solidFill>
                  <a:srgbClr val="5F6368"/>
                </a:solidFill>
                <a:latin typeface="Aptos"/>
              </a:rPr>
              <a:t>Hiouchi</a:t>
            </a:r>
            <a:r>
              <a:rPr sz="1150" b="1" dirty="0">
                <a:solidFill>
                  <a:srgbClr val="5F6368"/>
                </a:solidFill>
                <a:latin typeface="Aptos"/>
              </a:rPr>
              <a:t> </a:t>
            </a:r>
            <a:r>
              <a:rPr lang="en-US" sz="1150" b="1" dirty="0">
                <a:solidFill>
                  <a:srgbClr val="5F6368"/>
                </a:solidFill>
                <a:latin typeface="Aptos"/>
              </a:rPr>
              <a:t>Community F</a:t>
            </a:r>
            <a:r>
              <a:rPr sz="1150" b="1" dirty="0">
                <a:solidFill>
                  <a:srgbClr val="5F6368"/>
                </a:solidFill>
                <a:latin typeface="Aptos"/>
              </a:rPr>
              <a:t>uel </a:t>
            </a:r>
            <a:r>
              <a:rPr lang="en-US" sz="1150" b="1" dirty="0">
                <a:solidFill>
                  <a:srgbClr val="5F6368"/>
                </a:solidFill>
                <a:latin typeface="Aptos"/>
              </a:rPr>
              <a:t>R</a:t>
            </a:r>
            <a:r>
              <a:rPr sz="1150" b="1" dirty="0">
                <a:solidFill>
                  <a:srgbClr val="5F6368"/>
                </a:solidFill>
                <a:latin typeface="Aptos"/>
              </a:rPr>
              <a:t>eduction </a:t>
            </a:r>
            <a:r>
              <a:rPr lang="en-US" sz="1150" b="1" dirty="0">
                <a:solidFill>
                  <a:srgbClr val="5F6368"/>
                </a:solidFill>
                <a:latin typeface="Aptos"/>
              </a:rPr>
              <a:t>P</a:t>
            </a:r>
            <a:r>
              <a:rPr sz="1150" b="1" dirty="0">
                <a:solidFill>
                  <a:srgbClr val="5F6368"/>
                </a:solidFill>
                <a:latin typeface="Aptos"/>
              </a:rPr>
              <a:t>riorities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53912" y="1024128"/>
            <a:ext cx="5623560" cy="3017520"/>
          </a:xfrm>
          <a:prstGeom prst="rect">
            <a:avLst/>
          </a:prstGeom>
          <a:solidFill>
            <a:srgbClr val="FFFFFF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Rounded Rectangle 13"/>
          <p:cNvSpPr/>
          <p:nvPr/>
        </p:nvSpPr>
        <p:spPr>
          <a:xfrm>
            <a:off x="411480" y="4176301"/>
            <a:ext cx="11365992" cy="1600200"/>
          </a:xfrm>
          <a:prstGeom prst="roundRect">
            <a:avLst/>
          </a:prstGeom>
          <a:solidFill>
            <a:srgbClr val="F2F6F1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EE08498-DB1B-D24A-1A59-3D960A2F7293}"/>
              </a:ext>
            </a:extLst>
          </p:cNvPr>
          <p:cNvGrpSpPr/>
          <p:nvPr/>
        </p:nvGrpSpPr>
        <p:grpSpPr>
          <a:xfrm>
            <a:off x="658368" y="4249544"/>
            <a:ext cx="5437632" cy="696152"/>
            <a:chOff x="658368" y="4572000"/>
            <a:chExt cx="5437632" cy="696152"/>
          </a:xfrm>
        </p:grpSpPr>
        <p:sp>
          <p:nvSpPr>
            <p:cNvPr id="15" name="Oval 14"/>
            <p:cNvSpPr/>
            <p:nvPr/>
          </p:nvSpPr>
          <p:spPr>
            <a:xfrm>
              <a:off x="658368" y="4617720"/>
              <a:ext cx="475488" cy="475488"/>
            </a:xfrm>
            <a:prstGeom prst="ellipse">
              <a:avLst/>
            </a:prstGeom>
            <a:solidFill>
              <a:srgbClr val="215C4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8368" y="4690872"/>
              <a:ext cx="475488" cy="1645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sz="1400" b="1">
                  <a:solidFill>
                    <a:srgbClr val="FFFFFF"/>
                  </a:solidFill>
                  <a:latin typeface="Aptos"/>
                </a:rPr>
                <a:t>1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280160" y="4572000"/>
              <a:ext cx="3798026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350" b="1" dirty="0">
                  <a:solidFill>
                    <a:srgbClr val="2D3238"/>
                  </a:solidFill>
                  <a:latin typeface="Aptos"/>
                </a:rPr>
                <a:t>Six Rivers Community Wildfire Resilience</a:t>
              </a:r>
              <a:endParaRPr sz="1350" b="1" dirty="0">
                <a:solidFill>
                  <a:srgbClr val="2D3238"/>
                </a:solidFill>
                <a:latin typeface="Apto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80160" y="4828032"/>
              <a:ext cx="4815840" cy="440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130" b="0" dirty="0">
                  <a:solidFill>
                    <a:srgbClr val="2D3238"/>
                  </a:solidFill>
                  <a:latin typeface="Aptos"/>
                </a:rPr>
                <a:t>Advance major</a:t>
              </a:r>
              <a:r>
                <a:rPr lang="en-US" sz="1130" b="0" dirty="0">
                  <a:solidFill>
                    <a:srgbClr val="2D3238"/>
                  </a:solidFill>
                  <a:latin typeface="Aptos"/>
                </a:rPr>
                <a:t> community fuel reduction within and surrounding</a:t>
              </a:r>
              <a:r>
                <a:rPr sz="1130" b="0" dirty="0">
                  <a:solidFill>
                    <a:srgbClr val="2D3238"/>
                  </a:solidFill>
                  <a:latin typeface="Aptos"/>
                </a:rPr>
                <a:t> </a:t>
              </a:r>
              <a:r>
                <a:rPr sz="1130" b="0" dirty="0" err="1">
                  <a:solidFill>
                    <a:srgbClr val="2D3238"/>
                  </a:solidFill>
                  <a:latin typeface="Aptos"/>
                </a:rPr>
                <a:t>Hiouchi</a:t>
              </a:r>
              <a:r>
                <a:rPr lang="en-US" sz="1130" b="0" dirty="0">
                  <a:solidFill>
                    <a:srgbClr val="2D3238"/>
                  </a:solidFill>
                  <a:latin typeface="Aptos"/>
                </a:rPr>
                <a:t>, Low Divide,</a:t>
              </a:r>
              <a:r>
                <a:rPr sz="1130" b="0" dirty="0">
                  <a:solidFill>
                    <a:srgbClr val="2D3238"/>
                  </a:solidFill>
                  <a:latin typeface="Aptos"/>
                </a:rPr>
                <a:t> and Gasquet.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8D13BF0-E1FC-D2DB-342B-95888924EB1C}"/>
              </a:ext>
            </a:extLst>
          </p:cNvPr>
          <p:cNvGrpSpPr/>
          <p:nvPr/>
        </p:nvGrpSpPr>
        <p:grpSpPr>
          <a:xfrm>
            <a:off x="6153912" y="5034129"/>
            <a:ext cx="5515574" cy="696152"/>
            <a:chOff x="4069080" y="4572000"/>
            <a:chExt cx="5515574" cy="696152"/>
          </a:xfrm>
        </p:grpSpPr>
        <p:sp>
          <p:nvSpPr>
            <p:cNvPr id="19" name="Oval 18"/>
            <p:cNvSpPr/>
            <p:nvPr/>
          </p:nvSpPr>
          <p:spPr>
            <a:xfrm>
              <a:off x="4069080" y="4617720"/>
              <a:ext cx="475488" cy="475488"/>
            </a:xfrm>
            <a:prstGeom prst="ellipse">
              <a:avLst/>
            </a:prstGeom>
            <a:solidFill>
              <a:srgbClr val="215C4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069080" y="4690872"/>
              <a:ext cx="47548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FFFF"/>
                  </a:solidFill>
                  <a:latin typeface="Aptos"/>
                </a:rPr>
                <a:t>4</a:t>
              </a:r>
              <a:endParaRPr sz="1400" b="1" dirty="0">
                <a:solidFill>
                  <a:srgbClr val="FFFFFF"/>
                </a:solidFill>
                <a:latin typeface="Aptos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90872" y="4572000"/>
              <a:ext cx="2514600" cy="3000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350" b="1" dirty="0">
                  <a:solidFill>
                    <a:srgbClr val="2D3238"/>
                  </a:solidFill>
                  <a:latin typeface="Aptos"/>
                </a:rPr>
                <a:t>Trail </a:t>
              </a:r>
              <a:r>
                <a:rPr lang="en-US" sz="1350" b="1" dirty="0">
                  <a:solidFill>
                    <a:srgbClr val="2D3238"/>
                  </a:solidFill>
                  <a:latin typeface="Aptos"/>
                </a:rPr>
                <a:t>R</a:t>
              </a:r>
              <a:r>
                <a:rPr sz="1350" b="1" dirty="0">
                  <a:solidFill>
                    <a:srgbClr val="2D3238"/>
                  </a:solidFill>
                  <a:latin typeface="Aptos"/>
                </a:rPr>
                <a:t>estoration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90872" y="4828032"/>
              <a:ext cx="4893782" cy="4401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130" b="0" dirty="0">
                  <a:solidFill>
                    <a:srgbClr val="2D3238"/>
                  </a:solidFill>
                  <a:latin typeface="Aptos"/>
                </a:rPr>
                <a:t>Restore a</a:t>
              </a:r>
              <a:r>
                <a:rPr lang="en-US" sz="1130" b="0" dirty="0">
                  <a:solidFill>
                    <a:srgbClr val="2D3238"/>
                  </a:solidFill>
                  <a:latin typeface="Aptos"/>
                </a:rPr>
                <a:t>pproximately</a:t>
              </a:r>
              <a:r>
                <a:rPr sz="1130" b="0" dirty="0">
                  <a:solidFill>
                    <a:srgbClr val="2D3238"/>
                  </a:solidFill>
                  <a:latin typeface="Aptos"/>
                </a:rPr>
                <a:t> 25 miles of </a:t>
              </a:r>
              <a:r>
                <a:rPr lang="en-US" sz="1130" b="0" dirty="0">
                  <a:solidFill>
                    <a:srgbClr val="2D3238"/>
                  </a:solidFill>
                  <a:latin typeface="Aptos"/>
                </a:rPr>
                <a:t>community </a:t>
              </a:r>
              <a:r>
                <a:rPr sz="1130" b="0" dirty="0">
                  <a:solidFill>
                    <a:srgbClr val="2D3238"/>
                  </a:solidFill>
                  <a:latin typeface="Aptos"/>
                </a:rPr>
                <a:t>trail </a:t>
              </a:r>
              <a:r>
                <a:rPr lang="en-US" sz="1130" b="0" dirty="0">
                  <a:solidFill>
                    <a:srgbClr val="2D3238"/>
                  </a:solidFill>
                  <a:latin typeface="Aptos"/>
                </a:rPr>
                <a:t>systems utilized </a:t>
              </a:r>
              <a:r>
                <a:rPr lang="en-US" sz="1130" dirty="0">
                  <a:solidFill>
                    <a:srgbClr val="2D3238"/>
                  </a:solidFill>
                  <a:latin typeface="Aptos"/>
                </a:rPr>
                <a:t>by firefighters, residents, and visitors </a:t>
              </a:r>
              <a:r>
                <a:rPr sz="1130" b="0" dirty="0">
                  <a:solidFill>
                    <a:srgbClr val="2D3238"/>
                  </a:solidFill>
                  <a:latin typeface="Aptos"/>
                </a:rPr>
                <a:t>before fall 2026.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CF8E663-0E0A-0E18-4510-93667CE75B6C}"/>
              </a:ext>
            </a:extLst>
          </p:cNvPr>
          <p:cNvGrpSpPr/>
          <p:nvPr/>
        </p:nvGrpSpPr>
        <p:grpSpPr>
          <a:xfrm>
            <a:off x="6153912" y="4243418"/>
            <a:ext cx="5437632" cy="696152"/>
            <a:chOff x="7543800" y="4572000"/>
            <a:chExt cx="5437632" cy="696152"/>
          </a:xfrm>
        </p:grpSpPr>
        <p:sp>
          <p:nvSpPr>
            <p:cNvPr id="23" name="Oval 22"/>
            <p:cNvSpPr/>
            <p:nvPr/>
          </p:nvSpPr>
          <p:spPr>
            <a:xfrm>
              <a:off x="7543800" y="4617720"/>
              <a:ext cx="475488" cy="475488"/>
            </a:xfrm>
            <a:prstGeom prst="ellipse">
              <a:avLst/>
            </a:prstGeom>
            <a:solidFill>
              <a:srgbClr val="215C4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E15798CD-FB92-5AC5-7992-30C6ADBA9D55}"/>
                </a:ext>
              </a:extLst>
            </p:cNvPr>
            <p:cNvGrpSpPr/>
            <p:nvPr/>
          </p:nvGrpSpPr>
          <p:grpSpPr>
            <a:xfrm>
              <a:off x="7543800" y="4572000"/>
              <a:ext cx="5437632" cy="696152"/>
              <a:chOff x="7543800" y="4572000"/>
              <a:chExt cx="5437632" cy="696152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7543800" y="4690872"/>
                <a:ext cx="475488" cy="1645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sz="1400" b="1" dirty="0">
                    <a:solidFill>
                      <a:srgbClr val="FFFFFF"/>
                    </a:solidFill>
                    <a:latin typeface="Aptos"/>
                  </a:rPr>
                  <a:t>3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8165592" y="4572000"/>
                <a:ext cx="3130296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350" b="1" dirty="0">
                    <a:solidFill>
                      <a:srgbClr val="2D3238"/>
                    </a:solidFill>
                    <a:latin typeface="Aptos"/>
                  </a:rPr>
                  <a:t>South Canyon U</a:t>
                </a:r>
                <a:r>
                  <a:rPr sz="1350" b="1" dirty="0">
                    <a:solidFill>
                      <a:srgbClr val="2D3238"/>
                    </a:solidFill>
                    <a:latin typeface="Aptos"/>
                  </a:rPr>
                  <a:t>nderstory </a:t>
                </a:r>
                <a:r>
                  <a:rPr lang="en-US" sz="1350" b="1" dirty="0">
                    <a:solidFill>
                      <a:srgbClr val="2D3238"/>
                    </a:solidFill>
                    <a:latin typeface="Aptos"/>
                  </a:rPr>
                  <a:t>B</a:t>
                </a:r>
                <a:r>
                  <a:rPr sz="1350" b="1" dirty="0">
                    <a:solidFill>
                      <a:srgbClr val="2D3238"/>
                    </a:solidFill>
                    <a:latin typeface="Aptos"/>
                  </a:rPr>
                  <a:t>urn</a:t>
                </a:r>
                <a:r>
                  <a:rPr lang="en-US" sz="1350" b="1" dirty="0">
                    <a:solidFill>
                      <a:srgbClr val="2D3238"/>
                    </a:solidFill>
                    <a:latin typeface="Aptos"/>
                  </a:rPr>
                  <a:t>s</a:t>
                </a:r>
                <a:endParaRPr sz="1350" b="1" dirty="0">
                  <a:solidFill>
                    <a:srgbClr val="2D3238"/>
                  </a:solidFill>
                  <a:latin typeface="Aptos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8165592" y="4828032"/>
                <a:ext cx="4815840" cy="440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130" b="0" dirty="0">
                    <a:solidFill>
                      <a:srgbClr val="2D3238"/>
                    </a:solidFill>
                    <a:latin typeface="Aptos"/>
                  </a:rPr>
                  <a:t>Introducing prescribed fire on</a:t>
                </a:r>
                <a:r>
                  <a:rPr sz="1130" b="0" dirty="0">
                    <a:solidFill>
                      <a:srgbClr val="2D3238"/>
                    </a:solidFill>
                    <a:latin typeface="Aptos"/>
                  </a:rPr>
                  <a:t> about </a:t>
                </a:r>
                <a:r>
                  <a:rPr lang="en-US" sz="1130" b="0" dirty="0">
                    <a:solidFill>
                      <a:srgbClr val="2D3238"/>
                    </a:solidFill>
                    <a:latin typeface="Aptos"/>
                  </a:rPr>
                  <a:t>140</a:t>
                </a:r>
                <a:r>
                  <a:rPr sz="1130" b="0" dirty="0">
                    <a:solidFill>
                      <a:srgbClr val="2D3238"/>
                    </a:solidFill>
                    <a:latin typeface="Aptos"/>
                  </a:rPr>
                  <a:t> acres o</a:t>
                </a:r>
                <a:r>
                  <a:rPr lang="en-US" sz="1130" b="0" dirty="0">
                    <a:solidFill>
                      <a:srgbClr val="2D3238"/>
                    </a:solidFill>
                    <a:latin typeface="Aptos"/>
                  </a:rPr>
                  <a:t>f</a:t>
                </a:r>
                <a:r>
                  <a:rPr sz="1130" b="0" dirty="0">
                    <a:solidFill>
                      <a:srgbClr val="2D3238"/>
                    </a:solidFill>
                    <a:latin typeface="Aptos"/>
                  </a:rPr>
                  <a:t> private land treated previously with NRCS funds.</a:t>
                </a:r>
              </a:p>
            </p:txBody>
          </p:sp>
        </p:grpSp>
      </p:grpSp>
      <p:sp>
        <p:nvSpPr>
          <p:cNvPr id="27" name="TextBox 26"/>
          <p:cNvSpPr txBox="1"/>
          <p:nvPr/>
        </p:nvSpPr>
        <p:spPr>
          <a:xfrm>
            <a:off x="699516" y="5905598"/>
            <a:ext cx="10789920" cy="182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50" b="0" dirty="0">
                <a:solidFill>
                  <a:srgbClr val="5F6368"/>
                </a:solidFill>
                <a:latin typeface="Aptos"/>
              </a:rPr>
              <a:t>These next steps continue building treatment continuity from community protection work into larger cross-boundary implementation.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CA31918-A006-3689-8C5D-4CC9DA5F60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0068" y="1023684"/>
            <a:ext cx="4660392" cy="30155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0196801-E5B2-C3B0-48E8-2429C4F0B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16" y="1014758"/>
            <a:ext cx="4692400" cy="3036259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4B823B0D-1926-C854-F0D7-E5436F1B1975}"/>
              </a:ext>
            </a:extLst>
          </p:cNvPr>
          <p:cNvGrpSpPr/>
          <p:nvPr/>
        </p:nvGrpSpPr>
        <p:grpSpPr>
          <a:xfrm>
            <a:off x="661416" y="4971068"/>
            <a:ext cx="5434584" cy="696152"/>
            <a:chOff x="7543800" y="4572000"/>
            <a:chExt cx="5391912" cy="696152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44F059C-DC0F-9A9A-A1DC-A155FBD4E31B}"/>
                </a:ext>
              </a:extLst>
            </p:cNvPr>
            <p:cNvSpPr/>
            <p:nvPr/>
          </p:nvSpPr>
          <p:spPr>
            <a:xfrm>
              <a:off x="7543800" y="4617720"/>
              <a:ext cx="475488" cy="475488"/>
            </a:xfrm>
            <a:prstGeom prst="ellipse">
              <a:avLst/>
            </a:prstGeom>
            <a:solidFill>
              <a:srgbClr val="215C4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9578D446-AEA9-6E2A-43FE-C75FFCCB256B}"/>
                </a:ext>
              </a:extLst>
            </p:cNvPr>
            <p:cNvGrpSpPr/>
            <p:nvPr/>
          </p:nvGrpSpPr>
          <p:grpSpPr>
            <a:xfrm>
              <a:off x="7543800" y="4572000"/>
              <a:ext cx="5391912" cy="696152"/>
              <a:chOff x="7543800" y="4572000"/>
              <a:chExt cx="5391912" cy="696152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B3A1E2C-4BE8-4E91-1614-13F69C2B5C61}"/>
                  </a:ext>
                </a:extLst>
              </p:cNvPr>
              <p:cNvSpPr txBox="1"/>
              <p:nvPr/>
            </p:nvSpPr>
            <p:spPr>
              <a:xfrm>
                <a:off x="7543800" y="4690872"/>
                <a:ext cx="47548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FFFFFF"/>
                    </a:solidFill>
                    <a:latin typeface="Aptos"/>
                  </a:rPr>
                  <a:t>2</a:t>
                </a:r>
                <a:endParaRPr sz="1400" b="1" dirty="0">
                  <a:solidFill>
                    <a:srgbClr val="FFFFFF"/>
                  </a:solidFill>
                  <a:latin typeface="Aptos"/>
                </a:endParaRP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C808EE2-F54F-3876-BDA5-58A4B03B5884}"/>
                  </a:ext>
                </a:extLst>
              </p:cNvPr>
              <p:cNvSpPr txBox="1"/>
              <p:nvPr/>
            </p:nvSpPr>
            <p:spPr>
              <a:xfrm>
                <a:off x="8165592" y="4572000"/>
                <a:ext cx="3154680" cy="3000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350" b="1" dirty="0" err="1">
                    <a:solidFill>
                      <a:srgbClr val="2D3238"/>
                    </a:solidFill>
                    <a:latin typeface="Aptos"/>
                  </a:rPr>
                  <a:t>Hiouchi</a:t>
                </a:r>
                <a:r>
                  <a:rPr lang="en-US" sz="1350" b="1" dirty="0">
                    <a:solidFill>
                      <a:srgbClr val="2D3238"/>
                    </a:solidFill>
                    <a:latin typeface="Aptos"/>
                  </a:rPr>
                  <a:t>-Smith River Forest Resilience</a:t>
                </a:r>
                <a:endParaRPr sz="1350" b="1" dirty="0">
                  <a:solidFill>
                    <a:srgbClr val="2D3238"/>
                  </a:solidFill>
                  <a:latin typeface="Aptos"/>
                </a:endParaRP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332647-0CE9-96EB-676B-DE1E5BB691C6}"/>
                  </a:ext>
                </a:extLst>
              </p:cNvPr>
              <p:cNvSpPr txBox="1"/>
              <p:nvPr/>
            </p:nvSpPr>
            <p:spPr>
              <a:xfrm>
                <a:off x="8165592" y="4828032"/>
                <a:ext cx="4770120" cy="4401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r>
                  <a:rPr lang="en-US" sz="1130" b="0" dirty="0">
                    <a:solidFill>
                      <a:srgbClr val="2D3238"/>
                    </a:solidFill>
                    <a:latin typeface="Aptos"/>
                  </a:rPr>
                  <a:t>Northern Smith to Klamath Fuel Breaks in partnership with Del Norte RCD, Green Diamond, Del Norte County, USFS, and CALFIRE.</a:t>
                </a:r>
                <a:endParaRPr sz="1130" b="0" dirty="0">
                  <a:solidFill>
                    <a:srgbClr val="2D3238"/>
                  </a:solidFill>
                  <a:latin typeface="Aptos"/>
                </a:endParaRPr>
              </a:p>
            </p:txBody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40080"/>
          </a:xfrm>
          <a:prstGeom prst="rect">
            <a:avLst/>
          </a:prstGeom>
          <a:solidFill>
            <a:srgbClr val="215C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20040" y="73152"/>
            <a:ext cx="9875520" cy="2926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>
                <a:solidFill>
                  <a:srgbClr val="FFFFFF"/>
                </a:solidFill>
                <a:latin typeface="Aptos"/>
              </a:rPr>
              <a:t>Community Readiness &amp; Stewardship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328" y="402336"/>
            <a:ext cx="100584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50" dirty="0">
                <a:solidFill>
                  <a:srgbClr val="E6F0E8"/>
                </a:solidFill>
                <a:latin typeface="Aptos"/>
              </a:rPr>
              <a:t>Programs that build local ownership of wildfire resilience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28816"/>
            <a:ext cx="12191695" cy="9144"/>
          </a:xfrm>
          <a:prstGeom prst="rect">
            <a:avLst/>
          </a:prstGeom>
          <a:solidFill>
            <a:srgbClr val="D6DC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20040" y="6556248"/>
            <a:ext cx="1124712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>
                <a:solidFill>
                  <a:srgbClr val="5F6368"/>
                </a:solidFill>
                <a:latin typeface="Aptos"/>
              </a:rPr>
              <a:t>Del Norte Fire Safe Council • Pre-Season Wildland Fire Meeting • May 2026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11480" y="960120"/>
            <a:ext cx="3611880" cy="2788920"/>
          </a:xfrm>
          <a:prstGeom prst="roundRect">
            <a:avLst/>
          </a:prstGeom>
          <a:solidFill>
            <a:srgbClr val="F2F6F1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411480" y="960120"/>
            <a:ext cx="3611880" cy="109728"/>
          </a:xfrm>
          <a:prstGeom prst="rect">
            <a:avLst/>
          </a:prstGeom>
          <a:solidFill>
            <a:srgbClr val="215C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576072" y="1124712"/>
            <a:ext cx="3282696" cy="3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630" b="1">
                <a:solidFill>
                  <a:srgbClr val="2D3238"/>
                </a:solidFill>
                <a:latin typeface="Aptos"/>
              </a:rPr>
              <a:t>DSI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6072" y="1581912"/>
            <a:ext cx="3291840" cy="196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  <a:defRPr sz="1180">
                <a:solidFill>
                  <a:srgbClr val="2D3238"/>
                </a:solidFill>
                <a:latin typeface="Aptos"/>
              </a:defRPr>
            </a:pPr>
            <a:r>
              <a:rPr dirty="0"/>
              <a:t>• Free home assessments and defensible space inspections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180">
                <a:solidFill>
                  <a:srgbClr val="2D3238"/>
                </a:solidFill>
                <a:latin typeface="Aptos"/>
              </a:defRPr>
            </a:pPr>
            <a:r>
              <a:rPr dirty="0"/>
              <a:t>• Actionable recommendations for residents and property owners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180">
                <a:solidFill>
                  <a:srgbClr val="2D3238"/>
                </a:solidFill>
                <a:latin typeface="Aptos"/>
              </a:defRPr>
            </a:pPr>
            <a:r>
              <a:rPr dirty="0"/>
              <a:t>• Creates a pathway into on-the-ground mitigation work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297680" y="960120"/>
            <a:ext cx="3611880" cy="2788920"/>
          </a:xfrm>
          <a:prstGeom prst="roundRect">
            <a:avLst/>
          </a:prstGeom>
          <a:solidFill>
            <a:srgbClr val="F2F6F1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4297680" y="960120"/>
            <a:ext cx="3611880" cy="109728"/>
          </a:xfrm>
          <a:prstGeom prst="rect">
            <a:avLst/>
          </a:prstGeom>
          <a:solidFill>
            <a:srgbClr val="34795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4" name="TextBox 13"/>
          <p:cNvSpPr txBox="1"/>
          <p:nvPr/>
        </p:nvSpPr>
        <p:spPr>
          <a:xfrm>
            <a:off x="4462272" y="1124712"/>
            <a:ext cx="3282696" cy="3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590" b="1">
                <a:solidFill>
                  <a:srgbClr val="2D3238"/>
                </a:solidFill>
                <a:latin typeface="Aptos"/>
              </a:rPr>
              <a:t>Firewise Coordinator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62272" y="1581912"/>
            <a:ext cx="3291840" cy="196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  <a:defRPr sz="1170">
                <a:solidFill>
                  <a:srgbClr val="2D3238"/>
                </a:solidFill>
                <a:latin typeface="Aptos"/>
              </a:defRPr>
            </a:pPr>
            <a:r>
              <a:rPr dirty="0"/>
              <a:t>• Supports Firewise communities, action plans, and outreach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170">
                <a:solidFill>
                  <a:srgbClr val="2D3238"/>
                </a:solidFill>
                <a:latin typeface="Aptos"/>
              </a:defRPr>
            </a:pPr>
            <a:r>
              <a:rPr dirty="0"/>
              <a:t>• Helps organize residents around shared neighborhood risk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170">
                <a:solidFill>
                  <a:srgbClr val="2D3238"/>
                </a:solidFill>
                <a:latin typeface="Aptos"/>
              </a:defRPr>
            </a:pPr>
            <a:r>
              <a:rPr dirty="0"/>
              <a:t>• Builds local capacity for long-term community engagement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8183879" y="960120"/>
            <a:ext cx="3611880" cy="2788920"/>
          </a:xfrm>
          <a:prstGeom prst="roundRect">
            <a:avLst/>
          </a:prstGeom>
          <a:solidFill>
            <a:srgbClr val="F2F6F1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7" name="Rectangle 16"/>
          <p:cNvSpPr/>
          <p:nvPr/>
        </p:nvSpPr>
        <p:spPr>
          <a:xfrm>
            <a:off x="8183879" y="960120"/>
            <a:ext cx="3611880" cy="109728"/>
          </a:xfrm>
          <a:prstGeom prst="rect">
            <a:avLst/>
          </a:prstGeom>
          <a:solidFill>
            <a:srgbClr val="C29C3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8" name="TextBox 17"/>
          <p:cNvSpPr txBox="1"/>
          <p:nvPr/>
        </p:nvSpPr>
        <p:spPr>
          <a:xfrm>
            <a:off x="8348471" y="1124712"/>
            <a:ext cx="3282696" cy="384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420" b="1">
                <a:solidFill>
                  <a:srgbClr val="2D3238"/>
                </a:solidFill>
                <a:latin typeface="Aptos"/>
              </a:rPr>
              <a:t>Prescribed Burn
Association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348471" y="1581912"/>
            <a:ext cx="3291840" cy="1965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  <a:defRPr sz="1160">
                <a:solidFill>
                  <a:srgbClr val="2D3238"/>
                </a:solidFill>
                <a:latin typeface="Aptos"/>
              </a:defRPr>
            </a:pPr>
            <a:r>
              <a:rPr dirty="0"/>
              <a:t>• Builds community participation in fire management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160">
                <a:solidFill>
                  <a:srgbClr val="2D3238"/>
                </a:solidFill>
                <a:latin typeface="Aptos"/>
              </a:defRPr>
            </a:pPr>
            <a:r>
              <a:rPr dirty="0"/>
              <a:t>• Creates opportunities for burn-to-learn events and training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160">
                <a:solidFill>
                  <a:srgbClr val="2D3238"/>
                </a:solidFill>
                <a:latin typeface="Aptos"/>
              </a:defRPr>
            </a:pPr>
            <a:r>
              <a:rPr dirty="0"/>
              <a:t>• Helps grow local prescribed fire culture and stewardship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411480" y="4023360"/>
            <a:ext cx="11365992" cy="2011680"/>
          </a:xfrm>
          <a:prstGeom prst="roundRect">
            <a:avLst/>
          </a:prstGeom>
          <a:solidFill>
            <a:srgbClr val="F8FAF7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1" name="Rectangle 20"/>
          <p:cNvSpPr/>
          <p:nvPr/>
        </p:nvSpPr>
        <p:spPr>
          <a:xfrm>
            <a:off x="566928" y="4187952"/>
            <a:ext cx="3886200" cy="1664208"/>
          </a:xfrm>
          <a:prstGeom prst="rect">
            <a:avLst/>
          </a:prstGeom>
          <a:solidFill>
            <a:srgbClr val="FFFFFF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4663440" y="4315968"/>
            <a:ext cx="66751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600" b="1" dirty="0">
                <a:solidFill>
                  <a:srgbClr val="215C43"/>
                </a:solidFill>
                <a:latin typeface="Aptos"/>
              </a:rPr>
              <a:t>Creating </a:t>
            </a:r>
            <a:r>
              <a:rPr sz="1600" b="1" dirty="0">
                <a:solidFill>
                  <a:srgbClr val="215C43"/>
                </a:solidFill>
                <a:latin typeface="Aptos"/>
              </a:rPr>
              <a:t>Firewise Communit</a:t>
            </a:r>
            <a:r>
              <a:rPr lang="en-US" sz="1600" b="1" dirty="0">
                <a:solidFill>
                  <a:srgbClr val="215C43"/>
                </a:solidFill>
                <a:latin typeface="Aptos"/>
              </a:rPr>
              <a:t>ies</a:t>
            </a:r>
            <a:endParaRPr sz="1600" b="1" dirty="0">
              <a:solidFill>
                <a:srgbClr val="215C43"/>
              </a:solidFill>
              <a:latin typeface="Apto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63440" y="4599432"/>
            <a:ext cx="6400800" cy="755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spcAft>
                <a:spcPts val="600"/>
              </a:spcAft>
              <a:defRPr sz="1170">
                <a:solidFill>
                  <a:srgbClr val="2D3238"/>
                </a:solidFill>
                <a:latin typeface="Aptos"/>
              </a:defRPr>
            </a:pPr>
            <a:r>
              <a:rPr dirty="0"/>
              <a:t>• </a:t>
            </a:r>
            <a:r>
              <a:rPr lang="en-US" dirty="0"/>
              <a:t>How </a:t>
            </a:r>
            <a:r>
              <a:rPr dirty="0"/>
              <a:t>neighborhood organization can support wildfire preparedness.</a:t>
            </a:r>
          </a:p>
          <a:p>
            <a:pPr algn="l">
              <a:lnSpc>
                <a:spcPct val="110000"/>
              </a:lnSpc>
              <a:spcAft>
                <a:spcPts val="600"/>
              </a:spcAft>
              <a:defRPr sz="1170">
                <a:solidFill>
                  <a:srgbClr val="2D3238"/>
                </a:solidFill>
                <a:latin typeface="Aptos"/>
              </a:defRPr>
            </a:pPr>
            <a:r>
              <a:rPr dirty="0"/>
              <a:t>• These programs connect household-level action, community leadership, and broader fire stewardship.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63440" y="5394960"/>
            <a:ext cx="6583680" cy="2011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1150" b="1">
                <a:solidFill>
                  <a:srgbClr val="2D3238"/>
                </a:solidFill>
                <a:latin typeface="Aptos"/>
              </a:rPr>
              <a:t>Goal: increase public participation and ownership in fire management.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C9BB028-06EC-62AB-3E5F-EF97AA2F0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760" y="4194463"/>
            <a:ext cx="2153681" cy="166420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1695" cy="640080"/>
          </a:xfrm>
          <a:prstGeom prst="rect">
            <a:avLst/>
          </a:prstGeom>
          <a:solidFill>
            <a:srgbClr val="215C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20040" y="36394"/>
            <a:ext cx="9875520" cy="29260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2400" b="1" dirty="0">
                <a:solidFill>
                  <a:srgbClr val="FFFFFF"/>
                </a:solidFill>
                <a:latin typeface="Aptos"/>
              </a:rPr>
              <a:t>Smith to Klamath Initiative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328" y="356616"/>
            <a:ext cx="10058400" cy="182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1050">
                <a:solidFill>
                  <a:srgbClr val="E6F0E8"/>
                </a:solidFill>
                <a:latin typeface="Aptos"/>
              </a:rPr>
              <a:t>Landscape-scale wildfire resilience strategy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28816"/>
            <a:ext cx="12191695" cy="9144"/>
          </a:xfrm>
          <a:prstGeom prst="rect">
            <a:avLst/>
          </a:prstGeom>
          <a:solidFill>
            <a:srgbClr val="D6DC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20040" y="6556248"/>
            <a:ext cx="11247120" cy="1645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sz="900">
                <a:solidFill>
                  <a:srgbClr val="5F6368"/>
                </a:solidFill>
                <a:latin typeface="Aptos"/>
              </a:rPr>
              <a:t>Del Norte Fire Safe Council • Pre-Season Wildland Fire Meeting • May 2026</a:t>
            </a:r>
          </a:p>
        </p:txBody>
      </p:sp>
      <p:sp>
        <p:nvSpPr>
          <p:cNvPr id="8" name="Rectangle 7"/>
          <p:cNvSpPr/>
          <p:nvPr/>
        </p:nvSpPr>
        <p:spPr>
          <a:xfrm>
            <a:off x="320040" y="868680"/>
            <a:ext cx="6675120" cy="5559552"/>
          </a:xfrm>
          <a:prstGeom prst="rect">
            <a:avLst/>
          </a:prstGeom>
          <a:solidFill>
            <a:srgbClr val="FFFFFF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ounded Rectangle 9"/>
          <p:cNvSpPr/>
          <p:nvPr/>
        </p:nvSpPr>
        <p:spPr>
          <a:xfrm>
            <a:off x="7187185" y="868680"/>
            <a:ext cx="4690872" cy="5522976"/>
          </a:xfrm>
          <a:prstGeom prst="roundRect">
            <a:avLst/>
          </a:prstGeom>
          <a:solidFill>
            <a:srgbClr val="F2F6F1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TextBox 10"/>
          <p:cNvSpPr txBox="1"/>
          <p:nvPr/>
        </p:nvSpPr>
        <p:spPr>
          <a:xfrm>
            <a:off x="7424927" y="986993"/>
            <a:ext cx="420624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3300"/>
                </a:solidFill>
              </a:rPr>
              <a:t>A Countywide Resilience Strategy</a:t>
            </a:r>
            <a:endParaRPr sz="2000" b="1" dirty="0">
              <a:solidFill>
                <a:srgbClr val="003300"/>
              </a:solidFill>
              <a:latin typeface="Apto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4927" y="1366378"/>
            <a:ext cx="41605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solidFill>
                  <a:srgbClr val="5F6368"/>
                </a:solidFill>
                <a:latin typeface="Aptos"/>
              </a:rPr>
              <a:t>Crossing </a:t>
            </a:r>
            <a:r>
              <a:rPr lang="en-US" sz="1200" dirty="0">
                <a:solidFill>
                  <a:srgbClr val="5F6368"/>
                </a:solidFill>
                <a:latin typeface="Aptos"/>
              </a:rPr>
              <a:t>jurisdictional boundaries to achieve true landscape-scale wildfire resilience across Del Norte County.</a:t>
            </a:r>
            <a:endParaRPr sz="1200" b="0" dirty="0">
              <a:solidFill>
                <a:srgbClr val="5F6368"/>
              </a:solidFill>
              <a:latin typeface="Apto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402068" y="1911633"/>
            <a:ext cx="13898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100" b="1" dirty="0">
                <a:solidFill>
                  <a:srgbClr val="215C43"/>
                </a:solidFill>
                <a:latin typeface="Aptos"/>
              </a:rPr>
              <a:t>6,000 ac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02068" y="2576396"/>
            <a:ext cx="13898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100" b="1" dirty="0">
                <a:solidFill>
                  <a:srgbClr val="215C43"/>
                </a:solidFill>
                <a:latin typeface="Aptos"/>
              </a:rPr>
              <a:t>2</a:t>
            </a:r>
            <a:r>
              <a:rPr lang="en-US" sz="2100" b="1" dirty="0">
                <a:solidFill>
                  <a:srgbClr val="215C43"/>
                </a:solidFill>
                <a:latin typeface="Aptos"/>
              </a:rPr>
              <a:t>0</a:t>
            </a:r>
            <a:r>
              <a:rPr sz="2100" b="1" dirty="0">
                <a:solidFill>
                  <a:srgbClr val="215C43"/>
                </a:solidFill>
                <a:latin typeface="Aptos"/>
              </a:rPr>
              <a:t>,000 ac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02068" y="3250226"/>
            <a:ext cx="13898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100" b="1" dirty="0">
                <a:solidFill>
                  <a:srgbClr val="215C43"/>
                </a:solidFill>
                <a:latin typeface="Aptos"/>
              </a:rPr>
              <a:t>11,500 ac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402068" y="3866595"/>
            <a:ext cx="1389888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100" b="1" dirty="0">
                <a:solidFill>
                  <a:srgbClr val="215C43"/>
                </a:solidFill>
                <a:latin typeface="Aptos"/>
              </a:rPr>
              <a:t>10,000 ac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402067" y="4514383"/>
            <a:ext cx="170818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sz="2100" b="1" dirty="0">
                <a:solidFill>
                  <a:srgbClr val="215C43"/>
                </a:solidFill>
                <a:latin typeface="Aptos"/>
              </a:rPr>
              <a:t>1</a:t>
            </a:r>
            <a:r>
              <a:rPr lang="en-US" sz="2100" b="1" dirty="0">
                <a:solidFill>
                  <a:srgbClr val="215C43"/>
                </a:solidFill>
                <a:latin typeface="Aptos"/>
              </a:rPr>
              <a:t>50</a:t>
            </a:r>
            <a:r>
              <a:rPr sz="2100" b="1" dirty="0">
                <a:solidFill>
                  <a:srgbClr val="215C43"/>
                </a:solidFill>
                <a:latin typeface="Aptos"/>
              </a:rPr>
              <a:t>,000+ ac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FE8E95-02AC-914D-0363-611634DB12CB}"/>
              </a:ext>
            </a:extLst>
          </p:cNvPr>
          <p:cNvGrpSpPr/>
          <p:nvPr/>
        </p:nvGrpSpPr>
        <p:grpSpPr>
          <a:xfrm>
            <a:off x="8933686" y="1911634"/>
            <a:ext cx="2871218" cy="3272163"/>
            <a:chOff x="8759951" y="1764792"/>
            <a:chExt cx="2836393" cy="3455390"/>
          </a:xfrm>
        </p:grpSpPr>
        <p:sp>
          <p:nvSpPr>
            <p:cNvPr id="14" name="TextBox 13"/>
            <p:cNvSpPr txBox="1"/>
            <p:nvPr/>
          </p:nvSpPr>
          <p:spPr>
            <a:xfrm>
              <a:off x="8759952" y="1764792"/>
              <a:ext cx="2836392" cy="302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Cross-Boundary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F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uel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B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reak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759954" y="1997150"/>
              <a:ext cx="2323007" cy="272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200" b="0" dirty="0">
                  <a:solidFill>
                    <a:srgbClr val="5F6368"/>
                  </a:solidFill>
                  <a:latin typeface="Aptos"/>
                </a:rPr>
                <a:t>north-south strategic alignment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59952" y="2450591"/>
              <a:ext cx="2697480" cy="302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S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haded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F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uel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B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reaks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759951" y="2672263"/>
              <a:ext cx="2768519" cy="487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200" b="0" dirty="0">
                  <a:solidFill>
                    <a:srgbClr val="5F6368"/>
                  </a:solidFill>
                  <a:latin typeface="Aptos"/>
                </a:rPr>
                <a:t>strategically placed across the landscape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759952" y="3136391"/>
              <a:ext cx="2697480" cy="302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C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ommunity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P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rotection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Z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ones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759952" y="3393049"/>
              <a:ext cx="2561337" cy="2925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200" b="0" dirty="0">
                  <a:solidFill>
                    <a:srgbClr val="5F6368"/>
                  </a:solidFill>
                  <a:latin typeface="Aptos"/>
                </a:rPr>
                <a:t>community-focused risk reduction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759952" y="3822192"/>
              <a:ext cx="2697480" cy="3024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F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orest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H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ealth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T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hinning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759953" y="4048604"/>
              <a:ext cx="2323008" cy="27220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sz="1200" b="0" dirty="0">
                  <a:solidFill>
                    <a:srgbClr val="5F6368"/>
                  </a:solidFill>
                  <a:latin typeface="Aptos"/>
                </a:rPr>
                <a:t>plantation / stand improvement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759952" y="4507992"/>
              <a:ext cx="2697480" cy="3250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P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rescribed &amp;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C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ultural </a:t>
              </a:r>
              <a:r>
                <a:rPr lang="en-US" sz="1400" b="1" dirty="0">
                  <a:solidFill>
                    <a:srgbClr val="2D3238"/>
                  </a:solidFill>
                  <a:latin typeface="Aptos"/>
                </a:rPr>
                <a:t>F</a:t>
              </a:r>
              <a:r>
                <a:rPr sz="1400" b="1" dirty="0">
                  <a:solidFill>
                    <a:srgbClr val="2D3238"/>
                  </a:solidFill>
                  <a:latin typeface="Aptos"/>
                </a:rPr>
                <a:t>ire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59953" y="4732666"/>
              <a:ext cx="2323008" cy="4875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/>
              <a:r>
                <a:rPr lang="en-US" sz="1200" b="0" dirty="0">
                  <a:solidFill>
                    <a:srgbClr val="5F6368"/>
                  </a:solidFill>
                  <a:latin typeface="Aptos"/>
                </a:rPr>
                <a:t>o</a:t>
              </a:r>
              <a:r>
                <a:rPr sz="1200" b="0" dirty="0">
                  <a:solidFill>
                    <a:srgbClr val="5F6368"/>
                  </a:solidFill>
                  <a:latin typeface="Aptos"/>
                </a:rPr>
                <a:t>ver </a:t>
              </a:r>
              <a:r>
                <a:rPr lang="en-US" sz="1200" b="0" dirty="0">
                  <a:solidFill>
                    <a:srgbClr val="5F6368"/>
                  </a:solidFill>
                  <a:latin typeface="Aptos"/>
                </a:rPr>
                <a:t>t</a:t>
              </a:r>
              <a:r>
                <a:rPr sz="1200" b="0" dirty="0">
                  <a:solidFill>
                    <a:srgbClr val="5F6368"/>
                  </a:solidFill>
                  <a:latin typeface="Aptos"/>
                </a:rPr>
                <a:t>ime, as </a:t>
              </a:r>
              <a:r>
                <a:rPr lang="en-US" sz="1200" b="0" dirty="0">
                  <a:solidFill>
                    <a:srgbClr val="5F6368"/>
                  </a:solidFill>
                  <a:latin typeface="Aptos"/>
                </a:rPr>
                <a:t>fuel reduction implementation occurs</a:t>
              </a:r>
              <a:endParaRPr sz="1200" b="0" dirty="0">
                <a:solidFill>
                  <a:srgbClr val="5F6368"/>
                </a:solidFill>
                <a:latin typeface="Aptos"/>
              </a:endParaRPr>
            </a:p>
          </p:txBody>
        </p:sp>
      </p:grpSp>
      <p:sp>
        <p:nvSpPr>
          <p:cNvPr id="28" name="Rounded Rectangle 27"/>
          <p:cNvSpPr/>
          <p:nvPr/>
        </p:nvSpPr>
        <p:spPr>
          <a:xfrm>
            <a:off x="7306056" y="5253551"/>
            <a:ext cx="4498848" cy="911953"/>
          </a:xfrm>
          <a:prstGeom prst="roundRect">
            <a:avLst/>
          </a:prstGeom>
          <a:solidFill>
            <a:srgbClr val="E8EFE8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9" name="TextBox 28"/>
          <p:cNvSpPr txBox="1"/>
          <p:nvPr/>
        </p:nvSpPr>
        <p:spPr>
          <a:xfrm>
            <a:off x="7447787" y="5371199"/>
            <a:ext cx="4160520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300" b="1" dirty="0">
                <a:solidFill>
                  <a:srgbClr val="2D3238"/>
                </a:solidFill>
                <a:latin typeface="Aptos"/>
              </a:rPr>
              <a:t>This Initiative is utilizing currently implemented and planned projects and connecting gaps to create a unified landscape scale wildfire resilience strategy.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603010-92BF-0EE8-5982-3F9C7259F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870340"/>
            <a:ext cx="4564505" cy="555055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40080"/>
          </a:xfrm>
          <a:prstGeom prst="rect">
            <a:avLst/>
          </a:prstGeom>
          <a:solidFill>
            <a:srgbClr val="215C4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320040" y="64008"/>
            <a:ext cx="9418320" cy="34747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sz="2550" b="1">
                <a:solidFill>
                  <a:srgbClr val="FFFFFF"/>
                </a:solidFill>
                <a:latin typeface="Aptos"/>
              </a:rPr>
              <a:t>Thank You to Our Lunch Supporters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8328" y="438912"/>
            <a:ext cx="9692640" cy="16459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sz="1050" b="0" dirty="0">
                <a:solidFill>
                  <a:srgbClr val="E6F0E8"/>
                </a:solidFill>
                <a:latin typeface="Aptos"/>
              </a:rPr>
              <a:t>Lunch made possible by generous community contributors and partners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84864" y="118872"/>
            <a:ext cx="411480" cy="25603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endParaRPr sz="1600" b="1" dirty="0">
              <a:solidFill>
                <a:srgbClr val="FFFFFF"/>
              </a:solidFill>
              <a:latin typeface="Apto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28816"/>
            <a:ext cx="12192000" cy="9144"/>
          </a:xfrm>
          <a:prstGeom prst="rect">
            <a:avLst/>
          </a:prstGeom>
          <a:solidFill>
            <a:srgbClr val="D6DCD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7" name="TextBox 6"/>
          <p:cNvSpPr txBox="1"/>
          <p:nvPr/>
        </p:nvSpPr>
        <p:spPr>
          <a:xfrm>
            <a:off x="320040" y="6556248"/>
            <a:ext cx="11247120" cy="164592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sz="900" b="0">
                <a:solidFill>
                  <a:srgbClr val="5F6368"/>
                </a:solidFill>
                <a:latin typeface="Aptos"/>
              </a:rPr>
              <a:t>Del Norte Fire Safe Council • Pre-Season Wildland Fire Meeting • May 2026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868680" y="1005840"/>
            <a:ext cx="10469880" cy="5303520"/>
          </a:xfrm>
          <a:prstGeom prst="roundRect">
            <a:avLst/>
          </a:prstGeom>
          <a:solidFill>
            <a:srgbClr val="F2F6F1"/>
          </a:solidFill>
          <a:ln w="12700">
            <a:solidFill>
              <a:srgbClr val="D6DCD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1417320" y="1353312"/>
            <a:ext cx="9372600" cy="64008"/>
          </a:xfrm>
          <a:prstGeom prst="rect">
            <a:avLst/>
          </a:prstGeom>
          <a:solidFill>
            <a:srgbClr val="C69A3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1234440" y="1691640"/>
            <a:ext cx="9829800" cy="50292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sz="3200" b="1" dirty="0">
                <a:solidFill>
                  <a:srgbClr val="215C43"/>
                </a:solidFill>
                <a:latin typeface="Aptos"/>
              </a:rPr>
              <a:t>Thank you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08760" y="2322576"/>
            <a:ext cx="9281160" cy="310896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sz="1800" b="1">
                <a:solidFill>
                  <a:srgbClr val="215C43"/>
                </a:solidFill>
                <a:latin typeface="Aptos"/>
              </a:rPr>
              <a:t>With appreciation to: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3080" y="2907792"/>
            <a:ext cx="4434840" cy="214884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spcAft>
                <a:spcPts val="1600"/>
              </a:spcAft>
            </a:pPr>
            <a:r>
              <a:rPr sz="2000" b="1">
                <a:solidFill>
                  <a:srgbClr val="C69A30"/>
                </a:solidFill>
                <a:latin typeface="Aptos"/>
              </a:rPr>
              <a:t>•  </a:t>
            </a:r>
            <a:r>
              <a:rPr sz="2000" b="1">
                <a:solidFill>
                  <a:srgbClr val="2D3238"/>
                </a:solidFill>
                <a:latin typeface="Aptos"/>
              </a:rPr>
              <a:t>Hiouchi Cafe</a:t>
            </a:r>
          </a:p>
          <a:p>
            <a:pPr algn="l">
              <a:spcAft>
                <a:spcPts val="1600"/>
              </a:spcAft>
            </a:pPr>
            <a:r>
              <a:rPr sz="2000" b="1">
                <a:solidFill>
                  <a:srgbClr val="C69A30"/>
                </a:solidFill>
                <a:latin typeface="Aptos"/>
              </a:rPr>
              <a:t>•  </a:t>
            </a:r>
            <a:r>
              <a:rPr sz="2000" b="1">
                <a:solidFill>
                  <a:srgbClr val="2D3238"/>
                </a:solidFill>
                <a:latin typeface="Aptos"/>
              </a:rPr>
              <a:t>Los Bagels</a:t>
            </a:r>
          </a:p>
          <a:p>
            <a:pPr algn="l">
              <a:spcAft>
                <a:spcPts val="1600"/>
              </a:spcAft>
            </a:pPr>
            <a:r>
              <a:rPr sz="2000" b="1">
                <a:solidFill>
                  <a:srgbClr val="C69A30"/>
                </a:solidFill>
                <a:latin typeface="Aptos"/>
              </a:rPr>
              <a:t>•  </a:t>
            </a:r>
            <a:r>
              <a:rPr sz="2000" b="1">
                <a:solidFill>
                  <a:srgbClr val="2D3238"/>
                </a:solidFill>
                <a:latin typeface="Aptos"/>
              </a:rPr>
              <a:t>Rumiano Cheese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9320" y="2907792"/>
            <a:ext cx="4736142" cy="2148840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l">
              <a:spcAft>
                <a:spcPts val="1600"/>
              </a:spcAft>
            </a:pPr>
            <a:r>
              <a:rPr sz="2000" b="1" dirty="0">
                <a:solidFill>
                  <a:srgbClr val="C69A30"/>
                </a:solidFill>
                <a:latin typeface="Aptos"/>
              </a:rPr>
              <a:t>•  </a:t>
            </a:r>
            <a:r>
              <a:rPr sz="2000" b="1" dirty="0">
                <a:solidFill>
                  <a:srgbClr val="2D3238"/>
                </a:solidFill>
                <a:latin typeface="Aptos"/>
              </a:rPr>
              <a:t>Gasquet Neighbors Helping Neighbors</a:t>
            </a:r>
          </a:p>
          <a:p>
            <a:pPr algn="l">
              <a:spcAft>
                <a:spcPts val="1600"/>
              </a:spcAft>
            </a:pPr>
            <a:r>
              <a:rPr sz="2000" b="1" dirty="0">
                <a:solidFill>
                  <a:srgbClr val="C69A30"/>
                </a:solidFill>
                <a:latin typeface="Aptos"/>
              </a:rPr>
              <a:t>•  </a:t>
            </a:r>
            <a:r>
              <a:rPr sz="2000" b="1" dirty="0">
                <a:solidFill>
                  <a:srgbClr val="2D3238"/>
                </a:solidFill>
                <a:latin typeface="Aptos"/>
              </a:rPr>
              <a:t>Smith River Alliance</a:t>
            </a:r>
          </a:p>
          <a:p>
            <a:pPr algn="l">
              <a:spcAft>
                <a:spcPts val="1600"/>
              </a:spcAft>
            </a:pPr>
            <a:r>
              <a:rPr sz="2000" b="1" dirty="0">
                <a:solidFill>
                  <a:srgbClr val="C69A30"/>
                </a:solidFill>
                <a:latin typeface="Aptos"/>
              </a:rPr>
              <a:t>•  </a:t>
            </a:r>
            <a:r>
              <a:rPr sz="2000" b="1" dirty="0">
                <a:solidFill>
                  <a:srgbClr val="2D3238"/>
                </a:solidFill>
                <a:latin typeface="Aptos"/>
              </a:rPr>
              <a:t>Smith River NRA / USFS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6391</TotalTime>
  <Words>706</Words>
  <Application>Microsoft Office PowerPoint</Application>
  <PresentationFormat>Widescreen</PresentationFormat>
  <Paragraphs>106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Aptos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Aaron Babcock</dc:creator>
  <cp:keywords/>
  <dc:description>generated using python-pptx</dc:description>
  <cp:lastModifiedBy>Aaron Babcock</cp:lastModifiedBy>
  <cp:revision>3</cp:revision>
  <dcterms:created xsi:type="dcterms:W3CDTF">2013-01-27T09:14:16Z</dcterms:created>
  <dcterms:modified xsi:type="dcterms:W3CDTF">2026-05-12T12:37:53Z</dcterms:modified>
  <cp:category/>
</cp:coreProperties>
</file>